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73" r:id="rId8"/>
    <p:sldId id="274" r:id="rId9"/>
    <p:sldId id="265" r:id="rId10"/>
    <p:sldId id="264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58" r:id="rId19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F254D8-9D07-4411-8D85-BBF4AD9924CD}">
          <p14:sldIdLst>
            <p14:sldId id="256"/>
            <p14:sldId id="257"/>
            <p14:sldId id="259"/>
            <p14:sldId id="260"/>
            <p14:sldId id="261"/>
            <p14:sldId id="262"/>
            <p14:sldId id="273"/>
            <p14:sldId id="274"/>
            <p14:sldId id="265"/>
            <p14:sldId id="264"/>
            <p14:sldId id="266"/>
            <p14:sldId id="267"/>
            <p14:sldId id="269"/>
            <p14:sldId id="268"/>
            <p14:sldId id="270"/>
            <p14:sldId id="271"/>
            <p14:sldId id="272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99FF66"/>
    <a:srgbClr val="6699FF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06" y="-44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4696055277012"/>
          <c:y val="0.14881195960230656"/>
          <c:w val="0.85800737642054103"/>
          <c:h val="0.851188040397693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Лист1!$B$34</c:f>
              <c:strCache>
                <c:ptCount val="1"/>
                <c:pt idx="0">
                  <c:v>Дефицит (-)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Лист1!$C$33:$E$33</c:f>
              <c:strCache>
                <c:ptCount val="3"/>
                <c:pt idx="0">
                  <c:v>Проект 2022 год, тыс. руб.</c:v>
                </c:pt>
                <c:pt idx="1">
                  <c:v>Проект 2023 год, тыс. руб.</c:v>
                </c:pt>
                <c:pt idx="2">
                  <c:v>Проект 2024 год, тыс. руб.</c:v>
                </c:pt>
              </c:strCache>
            </c:strRef>
          </c:cat>
          <c:val>
            <c:numRef>
              <c:f>Лист1!$C$34:$E$34</c:f>
              <c:numCache>
                <c:formatCode>#,##0.0</c:formatCode>
                <c:ptCount val="3"/>
                <c:pt idx="0">
                  <c:v>-3717.6</c:v>
                </c:pt>
                <c:pt idx="1">
                  <c:v>-2535.4</c:v>
                </c:pt>
                <c:pt idx="2">
                  <c:v>-2541.6</c:v>
                </c:pt>
              </c:numCache>
            </c:numRef>
          </c:val>
        </c:ser>
        <c:ser>
          <c:idx val="1"/>
          <c:order val="1"/>
          <c:tx>
            <c:strRef>
              <c:f>Лист1!$B$35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Лист1!$C$33:$E$33</c:f>
              <c:strCache>
                <c:ptCount val="3"/>
                <c:pt idx="0">
                  <c:v>Проект 2022 год, тыс. руб.</c:v>
                </c:pt>
                <c:pt idx="1">
                  <c:v>Проект 2023 год, тыс. руб.</c:v>
                </c:pt>
                <c:pt idx="2">
                  <c:v>Проект 2024 год, тыс. руб.</c:v>
                </c:pt>
              </c:strCache>
            </c:strRef>
          </c:cat>
          <c:val>
            <c:numRef>
              <c:f>Лист1!$C$35:$E$35</c:f>
              <c:numCache>
                <c:formatCode>#,##0.0</c:formatCode>
                <c:ptCount val="3"/>
                <c:pt idx="0">
                  <c:v>614827.80000000005</c:v>
                </c:pt>
                <c:pt idx="1">
                  <c:v>699299.3</c:v>
                </c:pt>
                <c:pt idx="2">
                  <c:v>627834.1</c:v>
                </c:pt>
              </c:numCache>
            </c:numRef>
          </c:val>
        </c:ser>
        <c:ser>
          <c:idx val="2"/>
          <c:order val="2"/>
          <c:tx>
            <c:strRef>
              <c:f>Лист1!$B$36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Лист1!$C$33:$E$33</c:f>
              <c:strCache>
                <c:ptCount val="3"/>
                <c:pt idx="0">
                  <c:v>Проект 2022 год, тыс. руб.</c:v>
                </c:pt>
                <c:pt idx="1">
                  <c:v>Проект 2023 год, тыс. руб.</c:v>
                </c:pt>
                <c:pt idx="2">
                  <c:v>Проект 2024 год, тыс. руб.</c:v>
                </c:pt>
              </c:strCache>
            </c:strRef>
          </c:cat>
          <c:val>
            <c:numRef>
              <c:f>Лист1!$C$36:$E$36</c:f>
              <c:numCache>
                <c:formatCode>#,##0.0</c:formatCode>
                <c:ptCount val="3"/>
                <c:pt idx="0">
                  <c:v>611110.19999999995</c:v>
                </c:pt>
                <c:pt idx="1">
                  <c:v>696763.9</c:v>
                </c:pt>
                <c:pt idx="2">
                  <c:v>625292.5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6322688"/>
        <c:axId val="116324224"/>
      </c:barChart>
      <c:catAx>
        <c:axId val="1163226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  <c:crossAx val="116324224"/>
        <c:crosses val="autoZero"/>
        <c:auto val="1"/>
        <c:lblAlgn val="ctr"/>
        <c:lblOffset val="100"/>
        <c:noMultiLvlLbl val="0"/>
      </c:catAx>
      <c:valAx>
        <c:axId val="116324224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163226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85524902607514"/>
          <c:y val="5.0400916380297825E-2"/>
          <c:w val="0.53593037592772919"/>
          <c:h val="0.58154147175136572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2"/>
          </c:dPt>
          <c:cat>
            <c:strRef>
              <c:f>Лист1!$B$4:$B$5</c:f>
              <c:strCache>
                <c:ptCount val="2"/>
                <c:pt idx="0">
                  <c:v>прогнозируемые налоговые и неналоговые доходы</c:v>
                </c:pt>
                <c:pt idx="1">
                  <c:v>прогнозируемые безвозмездные поступления</c:v>
                </c:pt>
              </c:strCache>
            </c:strRef>
          </c:cat>
          <c:val>
            <c:numRef>
              <c:f>Лист1!$C$4:$C$5</c:f>
              <c:numCache>
                <c:formatCode>#,##0.0</c:formatCode>
                <c:ptCount val="2"/>
                <c:pt idx="0">
                  <c:v>49568.4</c:v>
                </c:pt>
                <c:pt idx="1">
                  <c:v>561541.80000000005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5"/>
          <c:dPt>
            <c:idx val="0"/>
            <c:bubble3D val="0"/>
            <c:explosion val="8"/>
          </c:dPt>
          <c:cat>
            <c:strRef>
              <c:f>Лист1!$K$4:$K$5</c:f>
              <c:strCache>
                <c:ptCount val="2"/>
                <c:pt idx="0">
                  <c:v>прогнозируемые налоговые и неналоговые доходы</c:v>
                </c:pt>
                <c:pt idx="1">
                  <c:v>прогнозируемые безвозмездные поступления</c:v>
                </c:pt>
              </c:strCache>
            </c:strRef>
          </c:cat>
          <c:val>
            <c:numRef>
              <c:f>Лист1!$L$4:$L$5</c:f>
              <c:numCache>
                <c:formatCode>#,##0.0</c:formatCode>
                <c:ptCount val="2"/>
                <c:pt idx="0">
                  <c:v>50831.3</c:v>
                </c:pt>
                <c:pt idx="1">
                  <c:v>574461.19999999995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78712587241452"/>
          <c:y val="0.1131269516102872"/>
          <c:w val="0.62201287864777355"/>
          <c:h val="0.58142346416533441"/>
        </c:manualLayout>
      </c:layout>
      <c:doughnutChart>
        <c:varyColors val="1"/>
        <c:ser>
          <c:idx val="0"/>
          <c:order val="0"/>
          <c:explosion val="9"/>
          <c:dPt>
            <c:idx val="1"/>
            <c:bubble3D val="0"/>
            <c:explosion val="0"/>
          </c:dPt>
          <c:cat>
            <c:strRef>
              <c:f>Лист1!$G$4:$G$5</c:f>
              <c:strCache>
                <c:ptCount val="2"/>
                <c:pt idx="0">
                  <c:v>прогнозируемые налоговые и неналоговые доходы</c:v>
                </c:pt>
                <c:pt idx="1">
                  <c:v>прогнозируемые безвозмездные поступления</c:v>
                </c:pt>
              </c:strCache>
            </c:strRef>
          </c:cat>
          <c:val>
            <c:numRef>
              <c:f>Лист1!$H$4:$H$5</c:f>
              <c:numCache>
                <c:formatCode>#,##0.0</c:formatCode>
                <c:ptCount val="2"/>
                <c:pt idx="0">
                  <c:v>50708.6</c:v>
                </c:pt>
                <c:pt idx="1">
                  <c:v>646055.30000000005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"/>
          <c:y val="0.78172836174455385"/>
          <c:w val="1"/>
          <c:h val="0.21827163825544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91B6D-D20E-410C-A214-512F6D4AB268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A3F5F0-22A4-4379-8B04-6BD3D36FC65F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Федеральный уровень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23AD453F-FA53-41B2-AADD-AFA200A64F96}" type="parTrans" cxnId="{3767D21A-1587-4A9D-BF63-DA94404C00DD}">
      <dgm:prSet/>
      <dgm:spPr/>
      <dgm:t>
        <a:bodyPr/>
        <a:lstStyle/>
        <a:p>
          <a:endParaRPr lang="ru-RU"/>
        </a:p>
      </dgm:t>
    </dgm:pt>
    <dgm:pt modelId="{875E6345-AFED-459F-B3C8-92FC408576E8}" type="sibTrans" cxnId="{3767D21A-1587-4A9D-BF63-DA94404C00DD}">
      <dgm:prSet/>
      <dgm:spPr/>
      <dgm:t>
        <a:bodyPr/>
        <a:lstStyle/>
        <a:p>
          <a:endParaRPr lang="ru-RU"/>
        </a:p>
      </dgm:t>
    </dgm:pt>
    <dgm:pt modelId="{D3252DD6-ED01-4CD3-BAB9-69F26729F2D3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Федеральный бюджет и бюджеты государственных внебюджетных фондов РФ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8213AC92-E663-44FA-B360-51066C4D35D0}" type="parTrans" cxnId="{98A8CD01-1715-4C47-91F4-3FD0A6EB72EB}">
      <dgm:prSet/>
      <dgm:spPr/>
      <dgm:t>
        <a:bodyPr/>
        <a:lstStyle/>
        <a:p>
          <a:endParaRPr lang="ru-RU"/>
        </a:p>
      </dgm:t>
    </dgm:pt>
    <dgm:pt modelId="{0E7DC52D-0A01-4F62-A970-27AE4FD92E2D}" type="sibTrans" cxnId="{98A8CD01-1715-4C47-91F4-3FD0A6EB72EB}">
      <dgm:prSet/>
      <dgm:spPr/>
      <dgm:t>
        <a:bodyPr/>
        <a:lstStyle/>
        <a:p>
          <a:endParaRPr lang="ru-RU"/>
        </a:p>
      </dgm:t>
    </dgm:pt>
    <dgm:pt modelId="{2B7C8FEA-4FA0-4040-9BEF-9768467ECC2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Региональный уровень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05747F7E-CBED-45BC-831E-91D1B9A35BEF}" type="parTrans" cxnId="{CCF76A4C-039D-41DF-A3DD-F11405EDC2E0}">
      <dgm:prSet/>
      <dgm:spPr/>
      <dgm:t>
        <a:bodyPr/>
        <a:lstStyle/>
        <a:p>
          <a:endParaRPr lang="ru-RU"/>
        </a:p>
      </dgm:t>
    </dgm:pt>
    <dgm:pt modelId="{F802EF34-DF65-45F0-8699-99FA86177A5F}" type="sibTrans" cxnId="{CCF76A4C-039D-41DF-A3DD-F11405EDC2E0}">
      <dgm:prSet/>
      <dgm:spPr/>
      <dgm:t>
        <a:bodyPr/>
        <a:lstStyle/>
        <a:p>
          <a:endParaRPr lang="ru-RU"/>
        </a:p>
      </dgm:t>
    </dgm:pt>
    <dgm:pt modelId="{FB09216E-4AFE-4483-BF3C-9108976493E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Бюджеты субъектов РФ и бюджеты территориальных государственных внебюджетных фондов 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1D98B844-8069-4041-90F4-199111683160}" type="parTrans" cxnId="{649C6DFA-1F1E-4B9C-AB36-BD4E44B5AD1F}">
      <dgm:prSet/>
      <dgm:spPr/>
      <dgm:t>
        <a:bodyPr/>
        <a:lstStyle/>
        <a:p>
          <a:endParaRPr lang="ru-RU"/>
        </a:p>
      </dgm:t>
    </dgm:pt>
    <dgm:pt modelId="{0B076B99-87CD-4D66-8419-0BBD6E3509F3}" type="sibTrans" cxnId="{649C6DFA-1F1E-4B9C-AB36-BD4E44B5AD1F}">
      <dgm:prSet/>
      <dgm:spPr/>
      <dgm:t>
        <a:bodyPr/>
        <a:lstStyle/>
        <a:p>
          <a:endParaRPr lang="ru-RU"/>
        </a:p>
      </dgm:t>
    </dgm:pt>
    <dgm:pt modelId="{1865B12A-289C-44C2-AF87-D452E7C2097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Муниципальный уровень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8A194477-45AC-404F-A4F7-EA65F557CCEC}" type="parTrans" cxnId="{2DC24B60-F35D-40A0-AEF4-6B23BFD8CC14}">
      <dgm:prSet/>
      <dgm:spPr/>
      <dgm:t>
        <a:bodyPr/>
        <a:lstStyle/>
        <a:p>
          <a:endParaRPr lang="ru-RU"/>
        </a:p>
      </dgm:t>
    </dgm:pt>
    <dgm:pt modelId="{F73F0E6E-D295-47EC-BE2C-E100D9D77EE7}" type="sibTrans" cxnId="{2DC24B60-F35D-40A0-AEF4-6B23BFD8CC14}">
      <dgm:prSet/>
      <dgm:spPr/>
      <dgm:t>
        <a:bodyPr/>
        <a:lstStyle/>
        <a:p>
          <a:endParaRPr lang="ru-RU"/>
        </a:p>
      </dgm:t>
    </dgm:pt>
    <dgm:pt modelId="{1F224EAA-8073-423C-95A5-67497428039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Местные бюджеты 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3425A54A-7FA0-4144-99BA-EA8067F32B28}" type="parTrans" cxnId="{5CC52C91-8F2A-419B-B930-2A8642BB5B4D}">
      <dgm:prSet/>
      <dgm:spPr/>
      <dgm:t>
        <a:bodyPr/>
        <a:lstStyle/>
        <a:p>
          <a:endParaRPr lang="ru-RU"/>
        </a:p>
      </dgm:t>
    </dgm:pt>
    <dgm:pt modelId="{FD53034B-CEFF-4809-932E-1F3E9B9C0209}" type="sibTrans" cxnId="{5CC52C91-8F2A-419B-B930-2A8642BB5B4D}">
      <dgm:prSet/>
      <dgm:spPr/>
      <dgm:t>
        <a:bodyPr/>
        <a:lstStyle/>
        <a:p>
          <a:endParaRPr lang="ru-RU"/>
        </a:p>
      </dgm:t>
    </dgm:pt>
    <dgm:pt modelId="{1D952F90-4956-485C-B56B-BD9454CDA215}" type="pres">
      <dgm:prSet presAssocID="{BE391B6D-D20E-410C-A214-512F6D4AB2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498CDE-F6A0-455D-B327-72372CF2B9E5}" type="pres">
      <dgm:prSet presAssocID="{04A3F5F0-22A4-4379-8B04-6BD3D36FC65F}" presName="linNode" presStyleCnt="0"/>
      <dgm:spPr/>
    </dgm:pt>
    <dgm:pt modelId="{0DAA6C48-3886-47F1-9F53-8B511107AFF5}" type="pres">
      <dgm:prSet presAssocID="{04A3F5F0-22A4-4379-8B04-6BD3D36FC65F}" presName="parentText" presStyleLbl="node1" presStyleIdx="0" presStyleCnt="3" custScaleX="75786" custScaleY="72754" custLinFactNeighborX="466" custLinFactNeighborY="32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93809-9A0D-4018-9CC9-23F541F39D03}" type="pres">
      <dgm:prSet presAssocID="{04A3F5F0-22A4-4379-8B04-6BD3D36FC65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27263-7A19-465A-9D2C-ACB7B0DDD51C}" type="pres">
      <dgm:prSet presAssocID="{875E6345-AFED-459F-B3C8-92FC408576E8}" presName="sp" presStyleCnt="0"/>
      <dgm:spPr/>
    </dgm:pt>
    <dgm:pt modelId="{5E43643A-0E72-4DE4-BFA7-045B0940323E}" type="pres">
      <dgm:prSet presAssocID="{2B7C8FEA-4FA0-4040-9BEF-9768467ECC29}" presName="linNode" presStyleCnt="0"/>
      <dgm:spPr/>
    </dgm:pt>
    <dgm:pt modelId="{33E1CCD0-E865-4B28-8288-66D3D714A93F}" type="pres">
      <dgm:prSet presAssocID="{2B7C8FEA-4FA0-4040-9BEF-9768467ECC29}" presName="parentText" presStyleLbl="node1" presStyleIdx="1" presStyleCnt="3" custScaleX="75786" custScaleY="66672" custLinFactNeighborX="466" custLinFactNeighborY="-13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92E2D-9580-453F-8FBF-8187A42EB07E}" type="pres">
      <dgm:prSet presAssocID="{2B7C8FEA-4FA0-4040-9BEF-9768467ECC2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E0D57-419D-4E76-8E4C-A21B51D4F2ED}" type="pres">
      <dgm:prSet presAssocID="{F802EF34-DF65-45F0-8699-99FA86177A5F}" presName="sp" presStyleCnt="0"/>
      <dgm:spPr/>
    </dgm:pt>
    <dgm:pt modelId="{10D54B75-9A84-42BE-8A49-FC544BF8218D}" type="pres">
      <dgm:prSet presAssocID="{1865B12A-289C-44C2-AF87-D452E7C20979}" presName="linNode" presStyleCnt="0"/>
      <dgm:spPr/>
    </dgm:pt>
    <dgm:pt modelId="{9B5A17EA-0BC1-4A13-A350-1060CA226EC7}" type="pres">
      <dgm:prSet presAssocID="{1865B12A-289C-44C2-AF87-D452E7C20979}" presName="parentText" presStyleLbl="node1" presStyleIdx="2" presStyleCnt="3" custScaleX="75786" custScaleY="64315" custLinFactNeighborX="466" custLinFactNeighborY="27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3F000-9F13-411F-B4C4-73EDA1CFD727}" type="pres">
      <dgm:prSet presAssocID="{1865B12A-289C-44C2-AF87-D452E7C20979}" presName="descendantText" presStyleLbl="alignAccFollowNode1" presStyleIdx="2" presStyleCnt="3" custLinFactNeighborX="35" custLinFactNeighborY="13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89D194-17BC-4602-946F-23C086C718CA}" type="presOf" srcId="{1865B12A-289C-44C2-AF87-D452E7C20979}" destId="{9B5A17EA-0BC1-4A13-A350-1060CA226EC7}" srcOrd="0" destOrd="0" presId="urn:microsoft.com/office/officeart/2005/8/layout/vList5"/>
    <dgm:cxn modelId="{3767D21A-1587-4A9D-BF63-DA94404C00DD}" srcId="{BE391B6D-D20E-410C-A214-512F6D4AB268}" destId="{04A3F5F0-22A4-4379-8B04-6BD3D36FC65F}" srcOrd="0" destOrd="0" parTransId="{23AD453F-FA53-41B2-AADD-AFA200A64F96}" sibTransId="{875E6345-AFED-459F-B3C8-92FC408576E8}"/>
    <dgm:cxn modelId="{9BEC3AFA-615E-4CE5-BAAB-98B7862BD721}" type="presOf" srcId="{1F224EAA-8073-423C-95A5-674974280397}" destId="{FC63F000-9F13-411F-B4C4-73EDA1CFD727}" srcOrd="0" destOrd="0" presId="urn:microsoft.com/office/officeart/2005/8/layout/vList5"/>
    <dgm:cxn modelId="{DA853629-0047-4CC1-980E-BD6CE20D8691}" type="presOf" srcId="{04A3F5F0-22A4-4379-8B04-6BD3D36FC65F}" destId="{0DAA6C48-3886-47F1-9F53-8B511107AFF5}" srcOrd="0" destOrd="0" presId="urn:microsoft.com/office/officeart/2005/8/layout/vList5"/>
    <dgm:cxn modelId="{1184F722-C3EC-4A4F-8F22-C20049D2D9C2}" type="presOf" srcId="{BE391B6D-D20E-410C-A214-512F6D4AB268}" destId="{1D952F90-4956-485C-B56B-BD9454CDA215}" srcOrd="0" destOrd="0" presId="urn:microsoft.com/office/officeart/2005/8/layout/vList5"/>
    <dgm:cxn modelId="{2DC24B60-F35D-40A0-AEF4-6B23BFD8CC14}" srcId="{BE391B6D-D20E-410C-A214-512F6D4AB268}" destId="{1865B12A-289C-44C2-AF87-D452E7C20979}" srcOrd="2" destOrd="0" parTransId="{8A194477-45AC-404F-A4F7-EA65F557CCEC}" sibTransId="{F73F0E6E-D295-47EC-BE2C-E100D9D77EE7}"/>
    <dgm:cxn modelId="{5CC52C91-8F2A-419B-B930-2A8642BB5B4D}" srcId="{1865B12A-289C-44C2-AF87-D452E7C20979}" destId="{1F224EAA-8073-423C-95A5-674974280397}" srcOrd="0" destOrd="0" parTransId="{3425A54A-7FA0-4144-99BA-EA8067F32B28}" sibTransId="{FD53034B-CEFF-4809-932E-1F3E9B9C0209}"/>
    <dgm:cxn modelId="{C656F148-62DA-4B9D-A112-83AE2A77F8BA}" type="presOf" srcId="{FB09216E-4AFE-4483-BF3C-9108976493E2}" destId="{97692E2D-9580-453F-8FBF-8187A42EB07E}" srcOrd="0" destOrd="0" presId="urn:microsoft.com/office/officeart/2005/8/layout/vList5"/>
    <dgm:cxn modelId="{649C6DFA-1F1E-4B9C-AB36-BD4E44B5AD1F}" srcId="{2B7C8FEA-4FA0-4040-9BEF-9768467ECC29}" destId="{FB09216E-4AFE-4483-BF3C-9108976493E2}" srcOrd="0" destOrd="0" parTransId="{1D98B844-8069-4041-90F4-199111683160}" sibTransId="{0B076B99-87CD-4D66-8419-0BBD6E3509F3}"/>
    <dgm:cxn modelId="{8F3A9220-D4E0-4EBA-B5C3-47C43C8A3251}" type="presOf" srcId="{D3252DD6-ED01-4CD3-BAB9-69F26729F2D3}" destId="{23593809-9A0D-4018-9CC9-23F541F39D03}" srcOrd="0" destOrd="0" presId="urn:microsoft.com/office/officeart/2005/8/layout/vList5"/>
    <dgm:cxn modelId="{E738C9D2-DD6A-4840-B294-5D04F02E1400}" type="presOf" srcId="{2B7C8FEA-4FA0-4040-9BEF-9768467ECC29}" destId="{33E1CCD0-E865-4B28-8288-66D3D714A93F}" srcOrd="0" destOrd="0" presId="urn:microsoft.com/office/officeart/2005/8/layout/vList5"/>
    <dgm:cxn modelId="{98A8CD01-1715-4C47-91F4-3FD0A6EB72EB}" srcId="{04A3F5F0-22A4-4379-8B04-6BD3D36FC65F}" destId="{D3252DD6-ED01-4CD3-BAB9-69F26729F2D3}" srcOrd="0" destOrd="0" parTransId="{8213AC92-E663-44FA-B360-51066C4D35D0}" sibTransId="{0E7DC52D-0A01-4F62-A970-27AE4FD92E2D}"/>
    <dgm:cxn modelId="{CCF76A4C-039D-41DF-A3DD-F11405EDC2E0}" srcId="{BE391B6D-D20E-410C-A214-512F6D4AB268}" destId="{2B7C8FEA-4FA0-4040-9BEF-9768467ECC29}" srcOrd="1" destOrd="0" parTransId="{05747F7E-CBED-45BC-831E-91D1B9A35BEF}" sibTransId="{F802EF34-DF65-45F0-8699-99FA86177A5F}"/>
    <dgm:cxn modelId="{F9FC977F-25C8-4936-A509-25765EF8BE83}" type="presParOf" srcId="{1D952F90-4956-485C-B56B-BD9454CDA215}" destId="{B7498CDE-F6A0-455D-B327-72372CF2B9E5}" srcOrd="0" destOrd="0" presId="urn:microsoft.com/office/officeart/2005/8/layout/vList5"/>
    <dgm:cxn modelId="{FBD1DEC2-2205-4B6A-9C8B-752BF1B1F923}" type="presParOf" srcId="{B7498CDE-F6A0-455D-B327-72372CF2B9E5}" destId="{0DAA6C48-3886-47F1-9F53-8B511107AFF5}" srcOrd="0" destOrd="0" presId="urn:microsoft.com/office/officeart/2005/8/layout/vList5"/>
    <dgm:cxn modelId="{D175365F-DF20-49B5-9B07-BD16E525BB7C}" type="presParOf" srcId="{B7498CDE-F6A0-455D-B327-72372CF2B9E5}" destId="{23593809-9A0D-4018-9CC9-23F541F39D03}" srcOrd="1" destOrd="0" presId="urn:microsoft.com/office/officeart/2005/8/layout/vList5"/>
    <dgm:cxn modelId="{DF6AA7C2-5558-4BF6-A04A-5ABFA9F25F49}" type="presParOf" srcId="{1D952F90-4956-485C-B56B-BD9454CDA215}" destId="{4C427263-7A19-465A-9D2C-ACB7B0DDD51C}" srcOrd="1" destOrd="0" presId="urn:microsoft.com/office/officeart/2005/8/layout/vList5"/>
    <dgm:cxn modelId="{412EEC39-0E32-4EE0-9074-68D8CAFDC555}" type="presParOf" srcId="{1D952F90-4956-485C-B56B-BD9454CDA215}" destId="{5E43643A-0E72-4DE4-BFA7-045B0940323E}" srcOrd="2" destOrd="0" presId="urn:microsoft.com/office/officeart/2005/8/layout/vList5"/>
    <dgm:cxn modelId="{0B926420-5E7D-4C3A-B4B0-5FA132E28BBC}" type="presParOf" srcId="{5E43643A-0E72-4DE4-BFA7-045B0940323E}" destId="{33E1CCD0-E865-4B28-8288-66D3D714A93F}" srcOrd="0" destOrd="0" presId="urn:microsoft.com/office/officeart/2005/8/layout/vList5"/>
    <dgm:cxn modelId="{20C432CB-7EE3-4D6A-9933-672D4283D3CE}" type="presParOf" srcId="{5E43643A-0E72-4DE4-BFA7-045B0940323E}" destId="{97692E2D-9580-453F-8FBF-8187A42EB07E}" srcOrd="1" destOrd="0" presId="urn:microsoft.com/office/officeart/2005/8/layout/vList5"/>
    <dgm:cxn modelId="{63B9FD38-1022-4C59-B66D-0A3EF1A2FDC7}" type="presParOf" srcId="{1D952F90-4956-485C-B56B-BD9454CDA215}" destId="{FF8E0D57-419D-4E76-8E4C-A21B51D4F2ED}" srcOrd="3" destOrd="0" presId="urn:microsoft.com/office/officeart/2005/8/layout/vList5"/>
    <dgm:cxn modelId="{370D6C7F-0D20-43A8-99CF-4F29595EA634}" type="presParOf" srcId="{1D952F90-4956-485C-B56B-BD9454CDA215}" destId="{10D54B75-9A84-42BE-8A49-FC544BF8218D}" srcOrd="4" destOrd="0" presId="urn:microsoft.com/office/officeart/2005/8/layout/vList5"/>
    <dgm:cxn modelId="{EA256FC3-E936-440F-84BC-1D863AE1E20C}" type="presParOf" srcId="{10D54B75-9A84-42BE-8A49-FC544BF8218D}" destId="{9B5A17EA-0BC1-4A13-A350-1060CA226EC7}" srcOrd="0" destOrd="0" presId="urn:microsoft.com/office/officeart/2005/8/layout/vList5"/>
    <dgm:cxn modelId="{14E39ACD-DCD9-4352-89A9-C1CFC5681D58}" type="presParOf" srcId="{10D54B75-9A84-42BE-8A49-FC544BF8218D}" destId="{FC63F000-9F13-411F-B4C4-73EDA1CFD7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93809-9A0D-4018-9CC9-23F541F39D03}">
      <dsp:nvSpPr>
        <dsp:cNvPr id="0" name=""/>
        <dsp:cNvSpPr/>
      </dsp:nvSpPr>
      <dsp:spPr>
        <a:xfrm rot="5400000">
          <a:off x="6035770" y="-2828405"/>
          <a:ext cx="829329" cy="648677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Федеральный бюджет и бюджеты государственных внебюджетных фондов РФ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207049" y="40801"/>
        <a:ext cx="6446288" cy="748359"/>
      </dsp:txXfrm>
    </dsp:sp>
    <dsp:sp modelId="{0DAA6C48-3886-47F1-9F53-8B511107AFF5}">
      <dsp:nvSpPr>
        <dsp:cNvPr id="0" name=""/>
        <dsp:cNvSpPr/>
      </dsp:nvSpPr>
      <dsp:spPr>
        <a:xfrm>
          <a:off x="471989" y="72011"/>
          <a:ext cx="2765287" cy="754213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92D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Федеральный уровень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08807" y="108829"/>
        <a:ext cx="2691651" cy="680577"/>
      </dsp:txXfrm>
    </dsp:sp>
    <dsp:sp modelId="{97692E2D-9580-453F-8FBF-8187A42EB07E}">
      <dsp:nvSpPr>
        <dsp:cNvPr id="0" name=""/>
        <dsp:cNvSpPr/>
      </dsp:nvSpPr>
      <dsp:spPr>
        <a:xfrm rot="5400000">
          <a:off x="6035770" y="-1947242"/>
          <a:ext cx="829329" cy="648677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Бюджеты субъектов РФ и бюджеты территориальных государственных внебюджетных фондов 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207049" y="921964"/>
        <a:ext cx="6446288" cy="748359"/>
      </dsp:txXfrm>
    </dsp:sp>
    <dsp:sp modelId="{33E1CCD0-E865-4B28-8288-66D3D714A93F}">
      <dsp:nvSpPr>
        <dsp:cNvPr id="0" name=""/>
        <dsp:cNvSpPr/>
      </dsp:nvSpPr>
      <dsp:spPr>
        <a:xfrm>
          <a:off x="471989" y="936100"/>
          <a:ext cx="2765287" cy="691163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92D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Региональный уровень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05729" y="969840"/>
        <a:ext cx="2697807" cy="623683"/>
      </dsp:txXfrm>
    </dsp:sp>
    <dsp:sp modelId="{FC63F000-9F13-411F-B4C4-73EDA1CFD727}">
      <dsp:nvSpPr>
        <dsp:cNvPr id="0" name=""/>
        <dsp:cNvSpPr/>
      </dsp:nvSpPr>
      <dsp:spPr>
        <a:xfrm rot="5400000">
          <a:off x="6037047" y="-1065763"/>
          <a:ext cx="829329" cy="648677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Местные бюджеты 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208326" y="1803443"/>
        <a:ext cx="6446288" cy="748359"/>
      </dsp:txXfrm>
    </dsp:sp>
    <dsp:sp modelId="{9B5A17EA-0BC1-4A13-A350-1060CA226EC7}">
      <dsp:nvSpPr>
        <dsp:cNvPr id="0" name=""/>
        <dsp:cNvSpPr/>
      </dsp:nvSpPr>
      <dsp:spPr>
        <a:xfrm>
          <a:off x="471989" y="1872211"/>
          <a:ext cx="2765287" cy="66672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92D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Муниципальный уровень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04536" y="1904758"/>
        <a:ext cx="2700193" cy="60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0.39238</cdr:x>
      <cdr:y>0.4134</cdr:y>
    </cdr:from>
    <cdr:to>
      <cdr:x>0.60761</cdr:x>
      <cdr:y>0.64501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38781" y="1108486"/>
          <a:ext cx="898901" cy="621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625 292,5</a:t>
          </a:r>
        </a:p>
        <a:p xmlns:a="http://schemas.openxmlformats.org/drawingml/2006/main">
          <a:r>
            <a:rPr lang="ru-RU" sz="1400" dirty="0"/>
            <a:t>т</a:t>
          </a:r>
          <a:r>
            <a:rPr lang="ru-RU" sz="1400" dirty="0" smtClean="0"/>
            <a:t>ыс. руб</a:t>
          </a:r>
          <a:r>
            <a:rPr lang="ru-RU" dirty="0" smtClean="0"/>
            <a:t>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0.35983</cdr:x>
      <cdr:y>0.34179</cdr:y>
    </cdr:from>
    <cdr:to>
      <cdr:x>0.58204</cdr:x>
      <cdr:y>0.48901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0636" y="1504617"/>
          <a:ext cx="9144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693 763,9</a:t>
          </a:r>
        </a:p>
        <a:p xmlns:a="http://schemas.openxmlformats.org/drawingml/2006/main">
          <a:r>
            <a:rPr lang="ru-RU" sz="1400" dirty="0"/>
            <a:t>т</a:t>
          </a:r>
          <a:r>
            <a:rPr lang="ru-RU" sz="1400" dirty="0" smtClean="0"/>
            <a:t>ыс. руб.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5DC21-3385-49EE-B225-03C341AF11C5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4142F-AB9F-43E4-8EA9-F6F4E13EA6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93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142F-AB9F-43E4-8EA9-F6F4E13EA62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82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142F-AB9F-43E4-8EA9-F6F4E13EA62D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824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142F-AB9F-43E4-8EA9-F6F4E13EA62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82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35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12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54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9" y="274643"/>
            <a:ext cx="3655008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643"/>
            <a:ext cx="10768198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15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75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6905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22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80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704" y="1600200"/>
            <a:ext cx="7210545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200"/>
            <a:ext cx="7212661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21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4" indent="0">
              <a:buNone/>
              <a:defRPr sz="2000" b="1"/>
            </a:lvl2pPr>
            <a:lvl3pPr marL="914110" indent="0">
              <a:buNone/>
              <a:defRPr sz="1800" b="1"/>
            </a:lvl3pPr>
            <a:lvl4pPr marL="1371162" indent="0">
              <a:buNone/>
              <a:defRPr sz="1600" b="1"/>
            </a:lvl4pPr>
            <a:lvl5pPr marL="1828215" indent="0">
              <a:buNone/>
              <a:defRPr sz="1600" b="1"/>
            </a:lvl5pPr>
            <a:lvl6pPr marL="2285265" indent="0">
              <a:buNone/>
              <a:defRPr sz="1600" b="1"/>
            </a:lvl6pPr>
            <a:lvl7pPr marL="2742323" indent="0">
              <a:buNone/>
              <a:defRPr sz="1600" b="1"/>
            </a:lvl7pPr>
            <a:lvl8pPr marL="3199375" indent="0">
              <a:buNone/>
              <a:defRPr sz="1600" b="1"/>
            </a:lvl8pPr>
            <a:lvl9pPr marL="36564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80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4" indent="0">
              <a:buNone/>
              <a:defRPr sz="2000" b="1"/>
            </a:lvl2pPr>
            <a:lvl3pPr marL="914110" indent="0">
              <a:buNone/>
              <a:defRPr sz="1800" b="1"/>
            </a:lvl3pPr>
            <a:lvl4pPr marL="1371162" indent="0">
              <a:buNone/>
              <a:defRPr sz="1600" b="1"/>
            </a:lvl4pPr>
            <a:lvl5pPr marL="1828215" indent="0">
              <a:buNone/>
              <a:defRPr sz="1600" b="1"/>
            </a:lvl5pPr>
            <a:lvl6pPr marL="2285265" indent="0">
              <a:buNone/>
              <a:defRPr sz="1600" b="1"/>
            </a:lvl6pPr>
            <a:lvl7pPr marL="2742323" indent="0">
              <a:buNone/>
              <a:defRPr sz="1600" b="1"/>
            </a:lvl7pPr>
            <a:lvl8pPr marL="3199375" indent="0">
              <a:buNone/>
              <a:defRPr sz="1600" b="1"/>
            </a:lvl8pPr>
            <a:lvl9pPr marL="36564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80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91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76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7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7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10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4" indent="0">
              <a:buNone/>
              <a:defRPr sz="1200"/>
            </a:lvl2pPr>
            <a:lvl3pPr marL="914110" indent="0">
              <a:buNone/>
              <a:defRPr sz="1000"/>
            </a:lvl3pPr>
            <a:lvl4pPr marL="1371162" indent="0">
              <a:buNone/>
              <a:defRPr sz="900"/>
            </a:lvl4pPr>
            <a:lvl5pPr marL="1828215" indent="0">
              <a:buNone/>
              <a:defRPr sz="900"/>
            </a:lvl5pPr>
            <a:lvl6pPr marL="2285265" indent="0">
              <a:buNone/>
              <a:defRPr sz="900"/>
            </a:lvl6pPr>
            <a:lvl7pPr marL="2742323" indent="0">
              <a:buNone/>
              <a:defRPr sz="900"/>
            </a:lvl7pPr>
            <a:lvl8pPr marL="3199375" indent="0">
              <a:buNone/>
              <a:defRPr sz="900"/>
            </a:lvl8pPr>
            <a:lvl9pPr marL="365643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5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80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4" indent="0">
              <a:buNone/>
              <a:defRPr sz="2800"/>
            </a:lvl2pPr>
            <a:lvl3pPr marL="914110" indent="0">
              <a:buNone/>
              <a:defRPr sz="2400"/>
            </a:lvl3pPr>
            <a:lvl4pPr marL="1371162" indent="0">
              <a:buNone/>
              <a:defRPr sz="2000"/>
            </a:lvl4pPr>
            <a:lvl5pPr marL="1828215" indent="0">
              <a:buNone/>
              <a:defRPr sz="2000"/>
            </a:lvl5pPr>
            <a:lvl6pPr marL="2285265" indent="0">
              <a:buNone/>
              <a:defRPr sz="2000"/>
            </a:lvl6pPr>
            <a:lvl7pPr marL="2742323" indent="0">
              <a:buNone/>
              <a:defRPr sz="2000"/>
            </a:lvl7pPr>
            <a:lvl8pPr marL="3199375" indent="0">
              <a:buNone/>
              <a:defRPr sz="2000"/>
            </a:lvl8pPr>
            <a:lvl9pPr marL="365643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4" indent="0">
              <a:buNone/>
              <a:defRPr sz="1200"/>
            </a:lvl2pPr>
            <a:lvl3pPr marL="914110" indent="0">
              <a:buNone/>
              <a:defRPr sz="1000"/>
            </a:lvl3pPr>
            <a:lvl4pPr marL="1371162" indent="0">
              <a:buNone/>
              <a:defRPr sz="900"/>
            </a:lvl4pPr>
            <a:lvl5pPr marL="1828215" indent="0">
              <a:buNone/>
              <a:defRPr sz="900"/>
            </a:lvl5pPr>
            <a:lvl6pPr marL="2285265" indent="0">
              <a:buNone/>
              <a:defRPr sz="900"/>
            </a:lvl6pPr>
            <a:lvl7pPr marL="2742323" indent="0">
              <a:buNone/>
              <a:defRPr sz="900"/>
            </a:lvl7pPr>
            <a:lvl8pPr marL="3199375" indent="0">
              <a:buNone/>
              <a:defRPr sz="900"/>
            </a:lvl8pPr>
            <a:lvl9pPr marL="365643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358" tIns="45680" rIns="91358" bIns="456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5"/>
            <a:ext cx="10971372" cy="4525963"/>
          </a:xfrm>
          <a:prstGeom prst="rect">
            <a:avLst/>
          </a:prstGeom>
        </p:spPr>
        <p:txBody>
          <a:bodyPr vert="horz" lIns="91358" tIns="45680" rIns="91358" bIns="4568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355"/>
            <a:ext cx="2844430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5"/>
            <a:ext cx="3860297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5"/>
            <a:ext cx="2844430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97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1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0" indent="-342790" algn="l" defTabSz="914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15" indent="-285658" algn="l" defTabSz="9141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35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8" indent="-228526" algn="l" defTabSz="9141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43" indent="-228526" algn="l" defTabSz="9141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95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50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02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56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0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2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5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3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5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83638" y="0"/>
            <a:ext cx="2206775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911630" y="0"/>
            <a:ext cx="0" cy="685800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839622" y="0"/>
            <a:ext cx="0" cy="685800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31610" y="0"/>
            <a:ext cx="0" cy="68580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873" y="1808820"/>
            <a:ext cx="5579539" cy="370649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-1" y="1808820"/>
            <a:ext cx="10222041" cy="64807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6" algn="r"/>
            <a:r>
              <a:rPr lang="ru-RU" sz="32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Бюджет для граждан</a:t>
            </a:r>
            <a:endParaRPr lang="ru-RU" sz="320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566" y="5532355"/>
            <a:ext cx="83215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Проект бюджета МО «Баяндаевский район»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на 2022 год и на плановый период 2023 и 2024 годов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82638" y="908720"/>
            <a:ext cx="10518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Основные характеристики бюджета МО «Баяндаевский район»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на 2022 год и на плановый период 2023 и 2024 годов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492399"/>
              </p:ext>
            </p:extLst>
          </p:nvPr>
        </p:nvGraphicFramePr>
        <p:xfrm>
          <a:off x="378856" y="2060848"/>
          <a:ext cx="11089232" cy="4611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8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923246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ДОХОДЫ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1318" y="980728"/>
            <a:ext cx="11148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Проектом решения Думы о бюджете объем доходов бюджета МО «Баяндаевский район» на 2022 год определён в сумме 611 110,2 тыс. руб.,  на 2023 год в сумме 693 763,9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тыс.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руб., и на 2024 год в сумме 625 292,5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тыс.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руб.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327577"/>
              </p:ext>
            </p:extLst>
          </p:nvPr>
        </p:nvGraphicFramePr>
        <p:xfrm>
          <a:off x="118542" y="2492896"/>
          <a:ext cx="43204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98321" y="3645024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611 110,2 </a:t>
            </a:r>
          </a:p>
          <a:p>
            <a:pPr algn="ctr"/>
            <a:r>
              <a:rPr lang="ru-RU" sz="1400" dirty="0" smtClean="0"/>
              <a:t>тыс. руб.</a:t>
            </a:r>
            <a:endParaRPr lang="ru-RU" sz="1400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075576"/>
              </p:ext>
            </p:extLst>
          </p:nvPr>
        </p:nvGraphicFramePr>
        <p:xfrm>
          <a:off x="7904792" y="2404936"/>
          <a:ext cx="4176464" cy="268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38541" y="5075892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2022 год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35166" y="5086349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2023 год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79582" y="5075892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2024 год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528214"/>
              </p:ext>
            </p:extLst>
          </p:nvPr>
        </p:nvGraphicFramePr>
        <p:xfrm>
          <a:off x="4367014" y="2039185"/>
          <a:ext cx="4114873" cy="4402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0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4135" y="1671232"/>
            <a:ext cx="3229113" cy="1584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98662" y="1054565"/>
            <a:ext cx="699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Прогнозируемые налоговые и неналоговые доходы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471470" y="1615704"/>
            <a:ext cx="3229113" cy="15841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24507" y="1645606"/>
            <a:ext cx="3229113" cy="15841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38622" y="1848972"/>
            <a:ext cx="3229113" cy="16084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49 568,4 тыс. руб.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что на 932,7 тыс. руб. или 2% меньше показателей утверждённых на 2021 год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61922" y="1830272"/>
            <a:ext cx="3229113" cy="15841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50 708,6 тыс. руб.</a:t>
            </a: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то на 13% больше уровня 2022 года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51149" y="1647235"/>
            <a:ext cx="1008112" cy="3176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2022 г.</a:t>
            </a: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651175" y="1873205"/>
            <a:ext cx="3229113" cy="15841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50 831,3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что  на 14 % больше уровня 2023 года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955228" y="1647235"/>
            <a:ext cx="1008112" cy="3176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2023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853908" y="1615791"/>
            <a:ext cx="1008112" cy="3176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2024 г.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4426" y="3989921"/>
            <a:ext cx="110471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 структуре налоговых и неналоговых доходов основная сумма поступлений </a:t>
            </a:r>
          </a:p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 размере 45 039,3 тыс. руб. (90,8 %) в 2022 году, </a:t>
            </a:r>
          </a:p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 размере 45 955,8 тыс. руб. (90,6%) в 2023 году, </a:t>
            </a:r>
          </a:p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 размере 45 995,8 тыс. руб. (90,5%) в 2024 году, прогнозируется от двух основных доходных источников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097857" y="5604339"/>
            <a:ext cx="401668" cy="688183"/>
          </a:xfrm>
          <a:prstGeom prst="downArrow">
            <a:avLst>
              <a:gd name="adj1" fmla="val 31400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6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17765" y="1422421"/>
            <a:ext cx="8482458" cy="16927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Налог на доходы физических лиц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2022 год – 37 657,9 тыс. руб. (76%), что на 16 % больше уровня 2021 года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2023 год – 38 414,1 тыс. руб. (75%), что на 16 % больше уровня 2022 года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2024 год – 38 414,1 тыс. руб. (75%), что на 16 % больше уровня 2023 года</a:t>
            </a:r>
          </a:p>
          <a:p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1309" y="3789040"/>
            <a:ext cx="8459145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Налоги на совокупный доход 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2022 год –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7 381,4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тыс. руб.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(15%),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что на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42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% больше уровня 2021 года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2023 год –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7 541,7 тыс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. руб.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(15%),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что на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42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% больше уровня 2022 года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2024 год –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7 581,7 тыс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. руб.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%), что на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43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% больше уровня 2023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года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934371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БЮДЖЕТА. РАСХОДЫ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1278" y="764704"/>
            <a:ext cx="11927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Структура расходов в разрезе функционального направления бюджетов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на 2022 год и на плановый период 2023 и 2024 годов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378148"/>
              </p:ext>
            </p:extLst>
          </p:nvPr>
        </p:nvGraphicFramePr>
        <p:xfrm>
          <a:off x="334566" y="1911384"/>
          <a:ext cx="11521280" cy="42672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832648"/>
                <a:gridCol w="1872208"/>
                <a:gridCol w="1944216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показателя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2022 год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год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год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Общегосударственные вопросы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56 584,6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52 954,0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53 654,0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Национальная безопасность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и правоохранительная деятельность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4 856,5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4 578,5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4 578,5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831,2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868,5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906,5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400,0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Охрана окружающей среды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1 523,8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48 598,5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1 543,8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Образование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399 665,8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459 618,4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443 780,4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Культура, кинематография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19 401,8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19 357,1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18 451,8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Здравоохранение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Социальная политика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29 795,5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29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878,5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29 878,5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542374" y="1483354"/>
            <a:ext cx="133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ыс. рублей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1278" y="764704"/>
            <a:ext cx="11927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Структура расходов в разрезе функционального направления бюджетов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на 2022 год и на плановый период 2023 и 2024 годов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80040"/>
              </p:ext>
            </p:extLst>
          </p:nvPr>
        </p:nvGraphicFramePr>
        <p:xfrm>
          <a:off x="334566" y="2276872"/>
          <a:ext cx="11521280" cy="23774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832648"/>
                <a:gridCol w="1872208"/>
                <a:gridCol w="1944216"/>
                <a:gridCol w="1872208"/>
              </a:tblGrid>
              <a:tr h="36548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показателя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2022 год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год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год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Физическая культура и спорт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1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Средства массовой информации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664,3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2 564,3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2 679,3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Обслуживание муниципального долга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Межбюджетные трансферты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98 504,3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75 492,1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62 078,6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ИТОГО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614 827,8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694 909,9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618 551,4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326688" y="1775868"/>
            <a:ext cx="243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родолжение таблицы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1319" y="753297"/>
            <a:ext cx="11671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Перечень муниципальных программ на 2022 год и плановый период 2023 и 2024 годов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618350"/>
              </p:ext>
            </p:extLst>
          </p:nvPr>
        </p:nvGraphicFramePr>
        <p:xfrm>
          <a:off x="491319" y="1487768"/>
          <a:ext cx="11400776" cy="5288280"/>
        </p:xfrm>
        <a:graphic>
          <a:graphicData uri="http://schemas.openxmlformats.org/drawingml/2006/table">
            <a:tbl>
              <a:tblPr/>
              <a:tblGrid>
                <a:gridCol w="312041"/>
                <a:gridCol w="7032776"/>
                <a:gridCol w="1296144"/>
                <a:gridCol w="1368152"/>
                <a:gridCol w="1391663"/>
              </a:tblGrid>
              <a:tr h="234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Наименование муниципальной программы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2022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2023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2024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Развитие образования Баяндаевского района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391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990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451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570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435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332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Поддержка и развитие физической культуры и спорта в МО 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500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500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500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Развитие культуры в МО 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26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850,4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26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777,7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25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872,4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Профилактика ВИЧ-инфекции в Баяндаевском районе на 2021-2025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90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90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90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Молодежная политика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Социальная поддержка населения Баяндаевского района"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28 988,2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29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071,2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29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071,2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Энергосбережение и повышение энергетической эффективности в МО "Баяндаевский район" на 2019-2024 годы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400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 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400,0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833320" y="1098158"/>
            <a:ext cx="104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6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740315"/>
              </p:ext>
            </p:extLst>
          </p:nvPr>
        </p:nvGraphicFramePr>
        <p:xfrm>
          <a:off x="491319" y="788694"/>
          <a:ext cx="11377264" cy="288031"/>
        </p:xfrm>
        <a:graphic>
          <a:graphicData uri="http://schemas.openxmlformats.org/drawingml/2006/table">
            <a:tbl>
              <a:tblPr/>
              <a:tblGrid>
                <a:gridCol w="312041"/>
                <a:gridCol w="7032776"/>
                <a:gridCol w="1296144"/>
                <a:gridCol w="1368152"/>
                <a:gridCol w="1368151"/>
              </a:tblGrid>
              <a:tr h="288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Наименование муниципальной программы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2022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2023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2024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046443"/>
              </p:ext>
            </p:extLst>
          </p:nvPr>
        </p:nvGraphicFramePr>
        <p:xfrm>
          <a:off x="492063" y="1052736"/>
          <a:ext cx="11377264" cy="5814442"/>
        </p:xfrm>
        <a:graphic>
          <a:graphicData uri="http://schemas.openxmlformats.org/drawingml/2006/table">
            <a:tbl>
              <a:tblPr/>
              <a:tblGrid>
                <a:gridCol w="311397"/>
                <a:gridCol w="7018273"/>
                <a:gridCol w="1297809"/>
                <a:gridCol w="1368152"/>
                <a:gridCol w="1381633"/>
              </a:tblGrid>
              <a:tr h="819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Комплексное развитие сельских территорий МО "Баяндаевский район" на 2020-2024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1 393,8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393,8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393,8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9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Повышение безопасности дорожного движения в МО "Баяндаевский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419,1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437,9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470,6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Охрана окружающей среды в МО "Баяндаевский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180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47 254,70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Профилактика правонарушений и социального сиротства в Баяндаевском районе" на 2019-2024годы"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45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45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45</a:t>
                      </a:r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Профилактика терроризма и экстремизма на территории МО "Баяндаевский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194,7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195,3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195,3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"Управление муниципальными финансами в МО "Баяндаевский район" на 2019-2024 годы"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107 794,3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84 776,2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71 362,7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«Совершенствование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механизмов управления экономическим развитием в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МО "Баяндаевский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51 113,9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47 130,7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47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951,0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6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8941" y="476672"/>
            <a:ext cx="5049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КОНТАКТНАЯ ИНФОРМАЦИЯ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5169" y="2456412"/>
            <a:ext cx="7317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Материал подготовлен Финансовым управлением </a:t>
            </a:r>
          </a:p>
          <a:p>
            <a:pPr algn="ctr"/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дминистрации МО «Баяндаевский район»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54278"/>
            <a:ext cx="12190413" cy="803722"/>
          </a:xfrm>
          <a:prstGeom prst="rect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2566" y="6054278"/>
            <a:ext cx="4965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Иркутская область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Баяндаевский район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с. Баяндай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ул. Бутунаева, 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2566" y="0"/>
            <a:ext cx="0" cy="605427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98171" y="6362054"/>
            <a:ext cx="4408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Тел. 8(39537) 9- 12- 41,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fin40@gfu.ru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54570" y="0"/>
            <a:ext cx="0" cy="605427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0550" y="0"/>
            <a:ext cx="0" cy="605427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0" y="5445224"/>
            <a:ext cx="622598" cy="60905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0" y="5517232"/>
            <a:ext cx="550590" cy="537046"/>
          </a:xfrm>
          <a:prstGeom prst="line">
            <a:avLst/>
          </a:prstGeom>
          <a:ln w="63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0" y="5661248"/>
            <a:ext cx="406574" cy="393030"/>
          </a:xfrm>
          <a:prstGeom prst="line">
            <a:avLst/>
          </a:prstGeom>
          <a:ln w="63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0" y="5749751"/>
            <a:ext cx="311299" cy="304527"/>
          </a:xfrm>
          <a:prstGeom prst="line">
            <a:avLst/>
          </a:prstGeom>
          <a:ln w="31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5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8162" y="738282"/>
            <a:ext cx="6806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Уважаемые жители Баяндаевского района!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2637" y="1484784"/>
            <a:ext cx="10297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Вашему вниманию представлен информационный материал «Бюджет для граждан», созданный для обеспечения реализации принципа прозрачности (открытости) и обеспечения доступного информирования граждан об основных понятиях бюджета и бюджетного процесса, а также об основных направлениях местного бюджета.</a:t>
            </a:r>
          </a:p>
          <a:p>
            <a:pPr indent="45720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Данный информационный материал позволит Вам составить представление о планируемых поступлениях в местный бюджет, и о основных направлениях расходования средств. 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372768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ПОНЯТИЕ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1319" y="1159688"/>
            <a:ext cx="11207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Бюджет –  форма образования и расходования денежных средств, предназначенных  для  финансового обеспечения задач и функций государства и местного самоуправления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1319" y="2360017"/>
            <a:ext cx="92326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Важнейшие части бюджета – это его доходная и расходная части: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85263" y="2939673"/>
            <a:ext cx="941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доходная часть показывает источники денежных средств бюджета;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85263" y="3573016"/>
            <a:ext cx="10081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расходная часть показывает, на какие цели направляются аккумулированные государством средства.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7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74" y="620688"/>
            <a:ext cx="11468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Бюджетная политика включает в себя определение соотношения между доходной и расходной частями  бюджета. Здесь возможны три различных варианта: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838622" y="2420888"/>
            <a:ext cx="1224136" cy="194421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Расходы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2062758" y="2420888"/>
            <a:ext cx="1224136" cy="194421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Доходы 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598" y="1910476"/>
            <a:ext cx="3235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Сбалансированный бюджет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0578" y="4736398"/>
            <a:ext cx="2104359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Расходы =доходы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6253152" y="3064998"/>
            <a:ext cx="1224136" cy="130010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Доходы 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5029016" y="2420888"/>
            <a:ext cx="1224136" cy="194421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Расходы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9119542" y="3176127"/>
            <a:ext cx="1224136" cy="131224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Расходы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10343678" y="2544153"/>
            <a:ext cx="1224136" cy="194421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Доходы 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00972" y="1907738"/>
            <a:ext cx="21881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Дефицит бюджета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0972" y="4730675"/>
            <a:ext cx="2104359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Расходы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&gt;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доходы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62643" y="4736398"/>
            <a:ext cx="2162067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Расходы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&lt;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доходы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62643" y="1907738"/>
            <a:ext cx="2201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Профицит бюджет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150990" y="1772816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399462" y="1772816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9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425328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БЮДЖЕТНАЯ СИСТЕМА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3151" y="980728"/>
            <a:ext cx="11207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Бюджетная система Российской Федерации –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Российской Федерации, местных бюджетов и бюджетов государственных внебюджетных фондов. 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134606771"/>
              </p:ext>
            </p:extLst>
          </p:nvPr>
        </p:nvGraphicFramePr>
        <p:xfrm>
          <a:off x="942669" y="3284984"/>
          <a:ext cx="1013558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430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430194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БЮДЖЕТНЫЙ ПРОЦЕСС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26754" y="1318320"/>
            <a:ext cx="7776864" cy="1246058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Составление проекта бюджета на очередной финансовый год и плановый период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(июль-октябрь)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26754" y="2965594"/>
            <a:ext cx="7776864" cy="760730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Рассмотрение проекта бюджета и его  утверждение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(ноябрь-декабрь)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4846" y="4250541"/>
            <a:ext cx="6120680" cy="760730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Исполнение бюджета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(январь-декабрь)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4846" y="5450264"/>
            <a:ext cx="6120680" cy="760730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Отчётность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(январь-декабрь)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126654" y="1772816"/>
            <a:ext cx="864096" cy="1573143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 flipH="1">
            <a:off x="9803618" y="3350888"/>
            <a:ext cx="936104" cy="1477199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1846734" y="4581128"/>
            <a:ext cx="1008112" cy="1573143"/>
          </a:xfrm>
          <a:prstGeom prst="curv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7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60060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СОЦИАЛЬНО-ЭКОНОМИЧЕСКОЕ РАЗВИТИЕ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6730" y="788694"/>
            <a:ext cx="11207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Баяндаевский муниципальный район включает в себя 12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муниципальных образований, в состав которых входит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48 сельских населённых пунктов.</a:t>
            </a:r>
          </a:p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Общая численность населения по состоянию на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01.01.2021 год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составляет 10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823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человека.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893635"/>
              </p:ext>
            </p:extLst>
          </p:nvPr>
        </p:nvGraphicFramePr>
        <p:xfrm>
          <a:off x="949102" y="2358354"/>
          <a:ext cx="5688632" cy="39258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0556"/>
                <a:gridCol w="1957528"/>
                <a:gridCol w="1224136"/>
                <a:gridCol w="2096412"/>
              </a:tblGrid>
              <a:tr h="310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МО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Кол-во нас. пунктов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Население,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 01.01.2021 (чел.)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Баяндай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2 579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Васильевск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558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Гаханы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489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9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Курумчинский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1 480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Кырма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Люры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619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Нагалык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615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Ользоны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853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Покровка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667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Половинка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821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Тургеневка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477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9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Хогот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1 310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4" descr="C:\Users\Petr\Desktop\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414" y="2420888"/>
            <a:ext cx="3593225" cy="352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6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60060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СОЦИАЛЬНО-ЭКОНОМИЧЕСКОЕ РАЗВИТИЕ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6730" y="788694"/>
            <a:ext cx="11207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Основные параметры прогноза социально-экономического развития района на 2022 год и на плановый период 2023 и 2024 годов представлены в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таблице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32032"/>
              </p:ext>
            </p:extLst>
          </p:nvPr>
        </p:nvGraphicFramePr>
        <p:xfrm>
          <a:off x="425648" y="1715382"/>
          <a:ext cx="11389938" cy="495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246"/>
                <a:gridCol w="1656184"/>
                <a:gridCol w="1580088"/>
                <a:gridCol w="1824974"/>
                <a:gridCol w="1733723"/>
                <a:gridCol w="17337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Показатель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2020  г. факт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2021 г. оценка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2022 г. прогноз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г.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прогноз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г. прогноз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Валовой региональный продукт, млн. руб.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Темпы роста ВРП (реальные)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Темпы роста (номинальные)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Сводный индекс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потребительских цен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103,4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105,2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103,8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104,0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104,0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Индекс оптовых цен промышленности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97,1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113,6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102,2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103,3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103,6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Фонд заработной платы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695,5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712,5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722,6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732,6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743,9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 действующих ценах, млн. руб.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692,7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693,0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700,9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711,5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752,3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Темпы роста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101,0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102,4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101,4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101,4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101,5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4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80886"/>
              </p:ext>
            </p:extLst>
          </p:nvPr>
        </p:nvGraphicFramePr>
        <p:xfrm>
          <a:off x="226554" y="1844824"/>
          <a:ext cx="11737303" cy="47856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571684"/>
                <a:gridCol w="2036351"/>
                <a:gridCol w="2036351"/>
                <a:gridCol w="2092917"/>
              </a:tblGrid>
              <a:tr h="328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Показатели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Проект 2022 </a:t>
                      </a:r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год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Проект 2023 </a:t>
                      </a:r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год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Проект 2024 </a:t>
                      </a:r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год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058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Доходы, в том числе: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611 110,2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696 763,9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625 292,5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8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налоговые и неналоговые доходы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49 568,4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50 708,6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50 831,3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8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561 541,8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646 055,3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574 461,2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8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Расходы, в том числе: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614 827,8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699 299,3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627 834,1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8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условно утвержденные расходы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4 389,4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9 282,7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8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Дефицит (-)</a:t>
                      </a:r>
                      <a:endParaRPr lang="ru-RU" sz="2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3 717,6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2 535,4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2 541,6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8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Верхний предел муниципального внутреннего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долга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3 755,1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6 290,5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890398" y="1452008"/>
            <a:ext cx="1134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т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ыс. руб.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2638" y="764704"/>
            <a:ext cx="10475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Основные характеристики бюджета МО «Баяндаевский район»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2022 год и на плановый период 2023 и 2024 годов </a:t>
            </a:r>
          </a:p>
        </p:txBody>
      </p:sp>
    </p:spTree>
    <p:extLst>
      <p:ext uri="{BB962C8B-B14F-4D97-AF65-F5344CB8AC3E}">
        <p14:creationId xmlns:p14="http://schemas.microsoft.com/office/powerpoint/2010/main" val="7270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1487</Words>
  <Application>Microsoft Office PowerPoint</Application>
  <PresentationFormat>Произвольный</PresentationFormat>
  <Paragraphs>439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85</cp:revision>
  <dcterms:created xsi:type="dcterms:W3CDTF">2022-09-14T02:41:20Z</dcterms:created>
  <dcterms:modified xsi:type="dcterms:W3CDTF">2022-10-19T01:14:20Z</dcterms:modified>
</cp:coreProperties>
</file>